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DejaVu Serif Bold" panose="020B0604020202020204" charset="0"/>
      <p:regular r:id="rId13"/>
    </p:embeddedFont>
    <p:embeddedFont>
      <p:font typeface="DM Sans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 Extra Bold" panose="020B0604020202020204" charset="0"/>
      <p:regular r:id="rId19"/>
    </p:embeddedFont>
    <p:embeddedFont>
      <p:font typeface="Open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6.png"/><Relationship Id="rId18" Type="http://schemas.openxmlformats.org/officeDocument/2006/relationships/image" Target="../media/image26.svg"/><Relationship Id="rId26" Type="http://schemas.openxmlformats.org/officeDocument/2006/relationships/image" Target="../media/image34.svg"/><Relationship Id="rId3" Type="http://schemas.openxmlformats.org/officeDocument/2006/relationships/image" Target="../media/image11.pn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20.svg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2" Type="http://schemas.openxmlformats.org/officeDocument/2006/relationships/image" Target="../media/image4.pn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5.png"/><Relationship Id="rId24" Type="http://schemas.openxmlformats.org/officeDocument/2006/relationships/image" Target="../media/image32.sv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image" Target="../media/image36.svg"/><Relationship Id="rId10" Type="http://schemas.openxmlformats.org/officeDocument/2006/relationships/image" Target="../media/image18.svg"/><Relationship Id="rId19" Type="http://schemas.openxmlformats.org/officeDocument/2006/relationships/image" Target="../media/image19.png"/><Relationship Id="rId4" Type="http://schemas.openxmlformats.org/officeDocument/2006/relationships/image" Target="../media/image12.svg"/><Relationship Id="rId9" Type="http://schemas.openxmlformats.org/officeDocument/2006/relationships/image" Target="../media/image14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Relationship Id="rId27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07318" y="2273605"/>
            <a:ext cx="12273363" cy="127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8"/>
              </a:lnSpc>
            </a:pPr>
            <a:r>
              <a:rPr lang="en-US" sz="999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Báo cáo Bài tập lớn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79268" y="6652413"/>
            <a:ext cx="8459795" cy="1692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GVHD: Bùi Quốc Bảo</a:t>
            </a:r>
          </a:p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Nhóm 8 - L01</a:t>
            </a:r>
          </a:p>
          <a:p>
            <a:pPr algn="ctr">
              <a:lnSpc>
                <a:spcPts val="4381"/>
              </a:lnSpc>
            </a:pPr>
            <a:endParaRPr lang="en-US" sz="4381" spc="-87">
              <a:solidFill>
                <a:srgbClr val="00000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20757" y="3708665"/>
            <a:ext cx="10976818" cy="122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26"/>
              </a:lnSpc>
              <a:spcBef>
                <a:spcPct val="0"/>
              </a:spcBef>
            </a:pPr>
            <a:r>
              <a:rPr lang="en-US" sz="709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Thiết kế hệ thống nhúng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1118" y="5171453"/>
            <a:ext cx="1760576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Chủ đề: Thiết kế hệ thống giám sát và ổn định nhiệt độ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88695" y="336894"/>
            <a:ext cx="4910609" cy="1383612"/>
            <a:chOff x="0" y="0"/>
            <a:chExt cx="6547479" cy="1844816"/>
          </a:xfrm>
        </p:grpSpPr>
        <p:sp>
          <p:nvSpPr>
            <p:cNvPr id="8" name="Freeform 8"/>
            <p:cNvSpPr/>
            <p:nvPr/>
          </p:nvSpPr>
          <p:spPr>
            <a:xfrm>
              <a:off x="4518369" y="0"/>
              <a:ext cx="2029110" cy="1844816"/>
            </a:xfrm>
            <a:custGeom>
              <a:avLst/>
              <a:gdLst/>
              <a:ahLst/>
              <a:cxnLst/>
              <a:rect l="l" t="t" r="r" b="b"/>
              <a:pathLst>
                <a:path w="2029110" h="1844816">
                  <a:moveTo>
                    <a:pt x="0" y="0"/>
                  </a:moveTo>
                  <a:lnTo>
                    <a:pt x="2029110" y="0"/>
                  </a:lnTo>
                  <a:lnTo>
                    <a:pt x="2029110" y="1844816"/>
                  </a:lnTo>
                  <a:lnTo>
                    <a:pt x="0" y="184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7" b="-8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245262"/>
              <a:ext cx="3815342" cy="1354292"/>
            </a:xfrm>
            <a:custGeom>
              <a:avLst/>
              <a:gdLst/>
              <a:ahLst/>
              <a:cxnLst/>
              <a:rect l="l" t="t" r="r" b="b"/>
              <a:pathLst>
                <a:path w="3815342" h="1354292">
                  <a:moveTo>
                    <a:pt x="0" y="0"/>
                  </a:moveTo>
                  <a:lnTo>
                    <a:pt x="3815342" y="0"/>
                  </a:lnTo>
                  <a:lnTo>
                    <a:pt x="3815342" y="1354292"/>
                  </a:lnTo>
                  <a:lnTo>
                    <a:pt x="0" y="1354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2" b="-2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520757" y="9210675"/>
            <a:ext cx="11354482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ĐẠI HỌC QUỐC GIA THÀNH PHỐ HỒ CHÍ MINH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TRƯỜNG ĐẠI HỌC BÁCH KHOA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553" y="1689852"/>
            <a:ext cx="7929654" cy="5976977"/>
          </a:xfrm>
          <a:custGeom>
            <a:avLst/>
            <a:gdLst/>
            <a:ahLst/>
            <a:cxnLst/>
            <a:rect l="l" t="t" r="r" b="b"/>
            <a:pathLst>
              <a:path w="7929654" h="5976977">
                <a:moveTo>
                  <a:pt x="0" y="0"/>
                </a:moveTo>
                <a:lnTo>
                  <a:pt x="7929654" y="0"/>
                </a:lnTo>
                <a:lnTo>
                  <a:pt x="7929654" y="5976976"/>
                </a:lnTo>
                <a:lnTo>
                  <a:pt x="0" y="5976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72600" y="1689852"/>
            <a:ext cx="7315200" cy="6356958"/>
          </a:xfrm>
          <a:custGeom>
            <a:avLst/>
            <a:gdLst/>
            <a:ahLst/>
            <a:cxnLst/>
            <a:rect l="l" t="t" r="r" b="b"/>
            <a:pathLst>
              <a:path w="4791557" h="6356958">
                <a:moveTo>
                  <a:pt x="0" y="0"/>
                </a:moveTo>
                <a:lnTo>
                  <a:pt x="4791557" y="0"/>
                </a:lnTo>
                <a:lnTo>
                  <a:pt x="479155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60553" y="335499"/>
            <a:ext cx="352151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Kết quả thực hiện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052530" y="2502126"/>
          <a:ext cx="12604811" cy="7277100"/>
        </p:xfrm>
        <a:graphic>
          <a:graphicData uri="http://schemas.openxmlformats.org/drawingml/2006/table">
            <a:tbl>
              <a:tblPr/>
              <a:tblGrid>
                <a:gridCol w="6188481"/>
                <a:gridCol w="6416331"/>
              </a:tblGrid>
              <a:tr h="18192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Sinh viên thực hiện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MSSV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Bùi Minh Quân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2212769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Đỗ Tất Thành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2112289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Nguyễn Công Hùng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1913606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Extra Bold"/>
                          <a:ea typeface="Open Sans Extra Bold"/>
                          <a:cs typeface="Open Sans Extra Bold"/>
                          <a:sym typeface="Open Sans Extra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5275227" y="0"/>
            <a:ext cx="3012773" cy="2130281"/>
          </a:xfrm>
          <a:custGeom>
            <a:avLst/>
            <a:gdLst/>
            <a:ahLst/>
            <a:cxnLst/>
            <a:rect l="l" t="t" r="r" b="b"/>
            <a:pathLst>
              <a:path w="3012773" h="2130281">
                <a:moveTo>
                  <a:pt x="0" y="0"/>
                </a:moveTo>
                <a:lnTo>
                  <a:pt x="3012773" y="0"/>
                </a:lnTo>
                <a:lnTo>
                  <a:pt x="3012773" y="2130281"/>
                </a:lnTo>
                <a:lnTo>
                  <a:pt x="0" y="2130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12839" y="969891"/>
            <a:ext cx="6884194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Danh sách thành viên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399" y="511175"/>
            <a:ext cx="17758601" cy="921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Đặc tả thiết kế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999" b="1">
              <a:solidFill>
                <a:srgbClr val="00000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313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1. Name: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Hệ thống giám sát và ổn định nhiệt độ.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2. Purpose: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Đo đạc nhiệt độ liên tục của một khu vực/vật thể nhất định, từ đó điều khiển quạt để cân bằng lại nhiệt độ 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313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3. Inputs and Outputs: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Input: Cảm biến nhiệt độ, nút nhấn.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Output: LCD 16x2, Relay 5v lái DC Fan, Buzzer báo hiệu.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313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4. Use case: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Hệ thống liên tục đo đạc nhiệt độ và thông báo giá trị đo được lên màn LCD.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Khi ấn nút nhấn hệ thống sẽ điều chỉnh tăng/giảm ngưỡng nhiệt độ mong muốn để kích hoạt Fan.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Khi Fan vừa hoạt động hệ thống kích hoạt buzzer kêu bíp bíp để báo hiệu. 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Khi nhiệt độ đo được vượt quá mức ngưỡng cho phép thì buzzer sẽ báo động liên tục.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313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5. Functions: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Đo đạc và hiển thị nhiệt độ.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Điều chỉnh thông số ngưỡng nhiệt độ.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Kích hoạt DC Fan cân bằng nhiệt độ.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Điều khiển buzzer báo hiệu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313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6. Performance: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Sai số nhiệt độ không vượt quá 1 độ 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39238" y="4962842"/>
            <a:ext cx="952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5830491" cy="436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7. Manufacturing costs: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Dưới 500 ngàn đồng.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8. Power: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Tiêu thụ không quá 0.5W điện.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9. Physical size/weight: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Kích thước vừa phải, không quá lớn.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10. Installation: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Lắp đặt trên PCB.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11. Certification: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None.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52914" y="-36441"/>
            <a:ext cx="3012773" cy="2130281"/>
          </a:xfrm>
          <a:custGeom>
            <a:avLst/>
            <a:gdLst/>
            <a:ahLst/>
            <a:cxnLst/>
            <a:rect l="l" t="t" r="r" b="b"/>
            <a:pathLst>
              <a:path w="3012773" h="2130281">
                <a:moveTo>
                  <a:pt x="0" y="0"/>
                </a:moveTo>
                <a:lnTo>
                  <a:pt x="3012772" y="0"/>
                </a:lnTo>
                <a:lnTo>
                  <a:pt x="3012772" y="2130282"/>
                </a:lnTo>
                <a:lnTo>
                  <a:pt x="0" y="2130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620433" y="1557338"/>
          <a:ext cx="11047134" cy="7172325"/>
        </p:xfrm>
        <a:graphic>
          <a:graphicData uri="http://schemas.openxmlformats.org/drawingml/2006/table">
            <a:tbl>
              <a:tblPr/>
              <a:tblGrid>
                <a:gridCol w="2218330"/>
                <a:gridCol w="8828804"/>
              </a:tblGrid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Number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FR 1.1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Đo đạc nhiệt độ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FR 1.2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Hiển thị nhiệt độ trên LCD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FR 1.3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Hiển thị giao diện thiết lập nhiệt độ trên LCD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FR 1.4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Có nút nhấn thiết lập nhiệt độ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FR 1.5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Quạt tản nhiệt hoạt động khi nhiệt độ vượt ngưỡng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FR 1.6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Buzzer báo hiệu khi nhiệt độ vượt ngưỡng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6208" y="523874"/>
            <a:ext cx="5549265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Functional Requirement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52914" y="-36441"/>
            <a:ext cx="3012773" cy="2130281"/>
          </a:xfrm>
          <a:custGeom>
            <a:avLst/>
            <a:gdLst/>
            <a:ahLst/>
            <a:cxnLst/>
            <a:rect l="l" t="t" r="r" b="b"/>
            <a:pathLst>
              <a:path w="3012773" h="2130281">
                <a:moveTo>
                  <a:pt x="0" y="0"/>
                </a:moveTo>
                <a:lnTo>
                  <a:pt x="3012772" y="0"/>
                </a:lnTo>
                <a:lnTo>
                  <a:pt x="3012772" y="2130282"/>
                </a:lnTo>
                <a:lnTo>
                  <a:pt x="0" y="2130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222633" y="1469837"/>
          <a:ext cx="13026682" cy="8191500"/>
        </p:xfrm>
        <a:graphic>
          <a:graphicData uri="http://schemas.openxmlformats.org/drawingml/2006/table">
            <a:tbl>
              <a:tblPr/>
              <a:tblGrid>
                <a:gridCol w="2217164"/>
                <a:gridCol w="10809518"/>
              </a:tblGrid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Number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NFR 1.1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Cân nặng nhỏ hơn 500g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NFR 1.2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Giá thành thấp dưới 500000 VND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NFR 1.3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Kích thước 12*10*2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NFR 1.4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Hệ thống phản ứng nhanh với yêu cầu của người dùng dưới 10ms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NFR 1.5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Tiêu thụ năng lượng thấp dưới 0.5W điện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NFR 1.6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Nút nhấn chịu được 10000 lần nhấn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3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NFR 1.7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Có khả năng hoạt động liên tục 5 giờ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0" y="441324"/>
            <a:ext cx="6981958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Non-Functional Requirement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10575" y="1181430"/>
            <a:ext cx="13362058" cy="8488885"/>
          </a:xfrm>
          <a:custGeom>
            <a:avLst/>
            <a:gdLst/>
            <a:ahLst/>
            <a:cxnLst/>
            <a:rect l="l" t="t" r="r" b="b"/>
            <a:pathLst>
              <a:path w="13362058" h="8488885">
                <a:moveTo>
                  <a:pt x="0" y="0"/>
                </a:moveTo>
                <a:lnTo>
                  <a:pt x="13362059" y="0"/>
                </a:lnTo>
                <a:lnTo>
                  <a:pt x="13362059" y="8488885"/>
                </a:lnTo>
                <a:lnTo>
                  <a:pt x="0" y="8488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5" b="-125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7774" y="130829"/>
            <a:ext cx="281249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Block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59570" y="0"/>
            <a:ext cx="16028430" cy="10680046"/>
          </a:xfrm>
          <a:custGeom>
            <a:avLst/>
            <a:gdLst/>
            <a:ahLst/>
            <a:cxnLst/>
            <a:rect l="l" t="t" r="r" b="b"/>
            <a:pathLst>
              <a:path w="16028430" h="10680046">
                <a:moveTo>
                  <a:pt x="0" y="0"/>
                </a:moveTo>
                <a:lnTo>
                  <a:pt x="16028430" y="0"/>
                </a:lnTo>
                <a:lnTo>
                  <a:pt x="16028430" y="10680046"/>
                </a:lnTo>
                <a:lnTo>
                  <a:pt x="0" y="1068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7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45190"/>
            <a:ext cx="2259570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SCHEMATIC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948474"/>
            <a:ext cx="18288000" cy="5444357"/>
          </a:xfrm>
          <a:custGeom>
            <a:avLst/>
            <a:gdLst/>
            <a:ahLst/>
            <a:cxnLst/>
            <a:rect l="l" t="t" r="r" b="b"/>
            <a:pathLst>
              <a:path w="18288000" h="5444357">
                <a:moveTo>
                  <a:pt x="0" y="0"/>
                </a:moveTo>
                <a:lnTo>
                  <a:pt x="18288000" y="0"/>
                </a:lnTo>
                <a:lnTo>
                  <a:pt x="18288000" y="5444357"/>
                </a:lnTo>
                <a:lnTo>
                  <a:pt x="0" y="5444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9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2760" y="695960"/>
            <a:ext cx="3391644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Lưu đồ giải thuật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Custom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DejaVu Serif Bold</vt:lpstr>
      <vt:lpstr>DM Sans Bold</vt:lpstr>
      <vt:lpstr>Calibri</vt:lpstr>
      <vt:lpstr>Arial</vt:lpstr>
      <vt:lpstr>Open Sans Extra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TKHTN SLIDES</dc:title>
  <cp:lastModifiedBy>Microsoft account</cp:lastModifiedBy>
  <cp:revision>2</cp:revision>
  <dcterms:created xsi:type="dcterms:W3CDTF">2006-08-16T00:00:00Z</dcterms:created>
  <dcterms:modified xsi:type="dcterms:W3CDTF">2024-12-14T08:46:07Z</dcterms:modified>
  <dc:identifier>DAGY4-fqKxI</dc:identifier>
</cp:coreProperties>
</file>